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6858000" cx="9144000"/>
  <p:notesSz cx="9309100" cy="705325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Corbel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4" roundtripDataSignature="AMtx7mictfIRpLebuxdj/sSfcq6pU1Sf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rbel-regular.fntdata"/><Relationship Id="rId11" Type="http://schemas.openxmlformats.org/officeDocument/2006/relationships/slide" Target="slides/slide5.xml"/><Relationship Id="rId22" Type="http://schemas.openxmlformats.org/officeDocument/2006/relationships/font" Target="fonts/Corbel-italic.fntdata"/><Relationship Id="rId10" Type="http://schemas.openxmlformats.org/officeDocument/2006/relationships/slide" Target="slides/slide4.xml"/><Relationship Id="rId21" Type="http://schemas.openxmlformats.org/officeDocument/2006/relationships/font" Target="fonts/Corbel-bold.fntdata"/><Relationship Id="rId13" Type="http://schemas.openxmlformats.org/officeDocument/2006/relationships/slide" Target="slides/slide7.xml"/><Relationship Id="rId24" Type="http://customschemas.google.com/relationships/presentationmetadata" Target="metadata"/><Relationship Id="rId12" Type="http://schemas.openxmlformats.org/officeDocument/2006/relationships/slide" Target="slides/slide6.xml"/><Relationship Id="rId23" Type="http://schemas.openxmlformats.org/officeDocument/2006/relationships/font" Target="fonts/Corbel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Montserrat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4033943" cy="3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273003" y="1"/>
            <a:ext cx="4033943" cy="3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67050" y="881063"/>
            <a:ext cx="3175000" cy="2381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30910" y="3394382"/>
            <a:ext cx="7447280" cy="2777223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699376"/>
            <a:ext cx="4033943" cy="353887"/>
          </a:xfrm>
          <a:prstGeom prst="rect">
            <a:avLst/>
          </a:prstGeom>
          <a:noFill/>
          <a:ln>
            <a:noFill/>
          </a:ln>
        </p:spPr>
        <p:txBody>
          <a:bodyPr anchorCtr="0" anchor="b" bIns="46725" lIns="93475" spcFirstLastPara="1" rIns="93475" wrap="square" tIns="467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273003" y="6699376"/>
            <a:ext cx="4033943" cy="353887"/>
          </a:xfrm>
          <a:prstGeom prst="rect">
            <a:avLst/>
          </a:prstGeom>
          <a:noFill/>
          <a:ln>
            <a:noFill/>
          </a:ln>
        </p:spPr>
        <p:txBody>
          <a:bodyPr anchorCtr="0" anchor="b" bIns="46725" lIns="93475" spcFirstLastPara="1" rIns="93475" wrap="square" tIns="46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/>
          <p:nvPr>
            <p:ph idx="2" type="sldImg"/>
          </p:nvPr>
        </p:nvSpPr>
        <p:spPr>
          <a:xfrm>
            <a:off x="2890838" y="528638"/>
            <a:ext cx="3527425" cy="2644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:notes"/>
          <p:cNvSpPr txBox="1"/>
          <p:nvPr>
            <p:ph idx="1" type="body"/>
          </p:nvPr>
        </p:nvSpPr>
        <p:spPr>
          <a:xfrm>
            <a:off x="930910" y="3394382"/>
            <a:ext cx="7447280" cy="2777223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/>
          <p:nvPr>
            <p:ph idx="2" type="sldImg"/>
          </p:nvPr>
        </p:nvSpPr>
        <p:spPr>
          <a:xfrm>
            <a:off x="3067050" y="881063"/>
            <a:ext cx="3175000" cy="2381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2:notes"/>
          <p:cNvSpPr txBox="1"/>
          <p:nvPr>
            <p:ph idx="1" type="body"/>
          </p:nvPr>
        </p:nvSpPr>
        <p:spPr>
          <a:xfrm>
            <a:off x="930910" y="3394382"/>
            <a:ext cx="7447280" cy="2777223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/>
          <p:nvPr>
            <p:ph idx="2" type="sldImg"/>
          </p:nvPr>
        </p:nvSpPr>
        <p:spPr>
          <a:xfrm>
            <a:off x="3067050" y="881063"/>
            <a:ext cx="3175000" cy="2381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5:notes"/>
          <p:cNvSpPr txBox="1"/>
          <p:nvPr>
            <p:ph idx="1" type="body"/>
          </p:nvPr>
        </p:nvSpPr>
        <p:spPr>
          <a:xfrm>
            <a:off x="930910" y="3394382"/>
            <a:ext cx="7447200" cy="27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:notes"/>
          <p:cNvSpPr/>
          <p:nvPr>
            <p:ph idx="2" type="sldImg"/>
          </p:nvPr>
        </p:nvSpPr>
        <p:spPr>
          <a:xfrm>
            <a:off x="3067050" y="881063"/>
            <a:ext cx="3175000" cy="2381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32:notes"/>
          <p:cNvSpPr txBox="1"/>
          <p:nvPr>
            <p:ph idx="1" type="body"/>
          </p:nvPr>
        </p:nvSpPr>
        <p:spPr>
          <a:xfrm>
            <a:off x="930910" y="3394382"/>
            <a:ext cx="7447280" cy="2777223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:notes"/>
          <p:cNvSpPr/>
          <p:nvPr>
            <p:ph idx="2" type="sldImg"/>
          </p:nvPr>
        </p:nvSpPr>
        <p:spPr>
          <a:xfrm>
            <a:off x="3067050" y="881063"/>
            <a:ext cx="3175000" cy="2381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33:notes"/>
          <p:cNvSpPr txBox="1"/>
          <p:nvPr>
            <p:ph idx="1" type="body"/>
          </p:nvPr>
        </p:nvSpPr>
        <p:spPr>
          <a:xfrm>
            <a:off x="930910" y="3394382"/>
            <a:ext cx="7447200" cy="27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:notes"/>
          <p:cNvSpPr/>
          <p:nvPr>
            <p:ph idx="2" type="sldImg"/>
          </p:nvPr>
        </p:nvSpPr>
        <p:spPr>
          <a:xfrm>
            <a:off x="3067050" y="881063"/>
            <a:ext cx="3175000" cy="2381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34:notes"/>
          <p:cNvSpPr txBox="1"/>
          <p:nvPr>
            <p:ph idx="1" type="body"/>
          </p:nvPr>
        </p:nvSpPr>
        <p:spPr>
          <a:xfrm>
            <a:off x="930910" y="3394382"/>
            <a:ext cx="7447200" cy="27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:notes"/>
          <p:cNvSpPr/>
          <p:nvPr>
            <p:ph idx="2" type="sldImg"/>
          </p:nvPr>
        </p:nvSpPr>
        <p:spPr>
          <a:xfrm>
            <a:off x="3067050" y="881063"/>
            <a:ext cx="3175000" cy="2381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35:notes"/>
          <p:cNvSpPr txBox="1"/>
          <p:nvPr>
            <p:ph idx="1" type="body"/>
          </p:nvPr>
        </p:nvSpPr>
        <p:spPr>
          <a:xfrm>
            <a:off x="930910" y="3394382"/>
            <a:ext cx="7447200" cy="27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:notes"/>
          <p:cNvSpPr/>
          <p:nvPr>
            <p:ph idx="2" type="sldImg"/>
          </p:nvPr>
        </p:nvSpPr>
        <p:spPr>
          <a:xfrm>
            <a:off x="3067050" y="881063"/>
            <a:ext cx="3175000" cy="2381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37:notes"/>
          <p:cNvSpPr txBox="1"/>
          <p:nvPr>
            <p:ph idx="1" type="body"/>
          </p:nvPr>
        </p:nvSpPr>
        <p:spPr>
          <a:xfrm>
            <a:off x="930910" y="3394382"/>
            <a:ext cx="7447200" cy="27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:notes"/>
          <p:cNvSpPr txBox="1"/>
          <p:nvPr>
            <p:ph idx="1" type="body"/>
          </p:nvPr>
        </p:nvSpPr>
        <p:spPr>
          <a:xfrm>
            <a:off x="930910" y="3394382"/>
            <a:ext cx="7447280" cy="2777223"/>
          </a:xfrm>
          <a:prstGeom prst="rect">
            <a:avLst/>
          </a:prstGeom>
          <a:noFill/>
          <a:ln>
            <a:noFill/>
          </a:ln>
        </p:spPr>
        <p:txBody>
          <a:bodyPr anchorCtr="0" anchor="t" bIns="46725" lIns="93475" spcFirstLastPara="1" rIns="93475" wrap="square" tIns="46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p7:notes"/>
          <p:cNvSpPr/>
          <p:nvPr>
            <p:ph idx="2" type="sldImg"/>
          </p:nvPr>
        </p:nvSpPr>
        <p:spPr>
          <a:xfrm>
            <a:off x="3067050" y="881063"/>
            <a:ext cx="3175000" cy="2381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1"/>
          <p:cNvSpPr txBox="1"/>
          <p:nvPr/>
        </p:nvSpPr>
        <p:spPr>
          <a:xfrm>
            <a:off x="2786907" y="3485148"/>
            <a:ext cx="4966194" cy="282865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Calibri"/>
              <a:buNone/>
            </a:pPr>
            <a:r>
              <a:t/>
            </a:r>
            <a:endParaRPr b="1" i="0" sz="27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1"/>
          <p:cNvSpPr txBox="1"/>
          <p:nvPr/>
        </p:nvSpPr>
        <p:spPr>
          <a:xfrm>
            <a:off x="44498" y="6492874"/>
            <a:ext cx="431752" cy="2316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1"/>
          <p:cNvSpPr/>
          <p:nvPr/>
        </p:nvSpPr>
        <p:spPr>
          <a:xfrm>
            <a:off x="0" y="6439499"/>
            <a:ext cx="476250" cy="338371"/>
          </a:xfrm>
          <a:prstGeom prst="homePlate">
            <a:avLst>
              <a:gd fmla="val 50000" name="adj"/>
            </a:avLst>
          </a:prstGeom>
          <a:noFill/>
          <a:ln cap="flat" cmpd="sng" w="38100">
            <a:solidFill>
              <a:srgbClr val="33066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p2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2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4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24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5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5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5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8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p28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2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9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9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2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0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3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1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3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5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5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8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9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87F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1.jpg"/><Relationship Id="rId5" Type="http://schemas.openxmlformats.org/officeDocument/2006/relationships/image" Target="../media/image6.png"/><Relationship Id="rId6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7.png"/><Relationship Id="rId9" Type="http://schemas.openxmlformats.org/officeDocument/2006/relationships/image" Target="../media/image20.png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26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3.jpg"/><Relationship Id="rId9" Type="http://schemas.openxmlformats.org/officeDocument/2006/relationships/image" Target="../media/image7.png"/><Relationship Id="rId5" Type="http://schemas.openxmlformats.org/officeDocument/2006/relationships/image" Target="../media/image17.jpg"/><Relationship Id="rId6" Type="http://schemas.openxmlformats.org/officeDocument/2006/relationships/image" Target="../media/image1.png"/><Relationship Id="rId7" Type="http://schemas.openxmlformats.org/officeDocument/2006/relationships/image" Target="../media/image18.jpg"/><Relationship Id="rId8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7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Relationship Id="rId7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32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3.jpg"/><Relationship Id="rId9" Type="http://schemas.openxmlformats.org/officeDocument/2006/relationships/image" Target="../media/image7.png"/><Relationship Id="rId5" Type="http://schemas.openxmlformats.org/officeDocument/2006/relationships/image" Target="../media/image17.jpg"/><Relationship Id="rId6" Type="http://schemas.openxmlformats.org/officeDocument/2006/relationships/image" Target="../media/image1.png"/><Relationship Id="rId7" Type="http://schemas.openxmlformats.org/officeDocument/2006/relationships/image" Target="../media/image18.jpg"/><Relationship Id="rId8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34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3.jpg"/><Relationship Id="rId9" Type="http://schemas.openxmlformats.org/officeDocument/2006/relationships/image" Target="../media/image7.png"/><Relationship Id="rId5" Type="http://schemas.openxmlformats.org/officeDocument/2006/relationships/image" Target="../media/image17.jpg"/><Relationship Id="rId6" Type="http://schemas.openxmlformats.org/officeDocument/2006/relationships/image" Target="../media/image1.png"/><Relationship Id="rId7" Type="http://schemas.openxmlformats.org/officeDocument/2006/relationships/image" Target="../media/image18.jpg"/><Relationship Id="rId8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3.jpg"/><Relationship Id="rId9" Type="http://schemas.openxmlformats.org/officeDocument/2006/relationships/image" Target="../media/image7.png"/><Relationship Id="rId5" Type="http://schemas.openxmlformats.org/officeDocument/2006/relationships/image" Target="../media/image17.jpg"/><Relationship Id="rId6" Type="http://schemas.openxmlformats.org/officeDocument/2006/relationships/image" Target="../media/image1.png"/><Relationship Id="rId7" Type="http://schemas.openxmlformats.org/officeDocument/2006/relationships/image" Target="../media/image18.jpg"/><Relationship Id="rId8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3.jpg"/><Relationship Id="rId9" Type="http://schemas.openxmlformats.org/officeDocument/2006/relationships/image" Target="../media/image7.png"/><Relationship Id="rId5" Type="http://schemas.openxmlformats.org/officeDocument/2006/relationships/image" Target="../media/image17.jpg"/><Relationship Id="rId6" Type="http://schemas.openxmlformats.org/officeDocument/2006/relationships/image" Target="../media/image1.png"/><Relationship Id="rId7" Type="http://schemas.openxmlformats.org/officeDocument/2006/relationships/image" Target="../media/image18.jpg"/><Relationship Id="rId8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/>
          <p:nvPr/>
        </p:nvSpPr>
        <p:spPr>
          <a:xfrm>
            <a:off x="0" y="2190941"/>
            <a:ext cx="9143999" cy="2476117"/>
          </a:xfrm>
          <a:prstGeom prst="rect">
            <a:avLst/>
          </a:prstGeom>
          <a:solidFill>
            <a:srgbClr val="3306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"/>
          <p:cNvSpPr/>
          <p:nvPr/>
        </p:nvSpPr>
        <p:spPr>
          <a:xfrm>
            <a:off x="0" y="2190941"/>
            <a:ext cx="9143999" cy="2476117"/>
          </a:xfrm>
          <a:prstGeom prst="rect">
            <a:avLst/>
          </a:prstGeom>
          <a:solidFill>
            <a:srgbClr val="5703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1"/>
          <p:cNvPicPr preferRelativeResize="0"/>
          <p:nvPr/>
        </p:nvPicPr>
        <p:blipFill rotWithShape="1">
          <a:blip r:embed="rId4">
            <a:alphaModFix/>
          </a:blip>
          <a:srcRect b="526" l="7290" r="-7290" t="34819"/>
          <a:stretch/>
        </p:blipFill>
        <p:spPr>
          <a:xfrm>
            <a:off x="-3" y="2066760"/>
            <a:ext cx="9144000" cy="2724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050" y="2398809"/>
            <a:ext cx="3512842" cy="77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"/>
          <p:cNvPicPr preferRelativeResize="0"/>
          <p:nvPr/>
        </p:nvPicPr>
        <p:blipFill rotWithShape="1">
          <a:blip r:embed="rId6">
            <a:alphaModFix/>
          </a:blip>
          <a:srcRect b="0" l="21084" r="21083" t="0"/>
          <a:stretch/>
        </p:blipFill>
        <p:spPr>
          <a:xfrm>
            <a:off x="4150522" y="857252"/>
            <a:ext cx="4993480" cy="5143499"/>
          </a:xfrm>
          <a:custGeom>
            <a:rect b="b" l="l" r="r" t="t"/>
            <a:pathLst>
              <a:path extrusionOk="0" h="6857999" w="6657973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8" name="Google Shape;168;p1"/>
          <p:cNvSpPr txBox="1"/>
          <p:nvPr/>
        </p:nvSpPr>
        <p:spPr>
          <a:xfrm>
            <a:off x="163006" y="291866"/>
            <a:ext cx="5172518" cy="1384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Group ApolloX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“True Prosperity Index: Measuring What Really Matters for Communities”</a:t>
            </a:r>
            <a:endParaRPr/>
          </a:p>
          <a:p>
            <a:pPr indent="0" lvl="8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Analysis of Wellbeing in California &amp; New York Counties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1"/>
          <p:cNvSpPr txBox="1"/>
          <p:nvPr/>
        </p:nvSpPr>
        <p:spPr>
          <a:xfrm>
            <a:off x="953988" y="4908677"/>
            <a:ext cx="20637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Members:</a:t>
            </a:r>
            <a:endParaRPr/>
          </a:p>
          <a:p>
            <a:pPr indent="-285750" lvl="2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ts val="16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Chaitanya Kukreja</a:t>
            </a:r>
            <a:endParaRPr/>
          </a:p>
          <a:p>
            <a:pPr indent="-285750" lvl="2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ts val="16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Matt Ghadimi</a:t>
            </a:r>
            <a:endParaRPr/>
          </a:p>
          <a:p>
            <a:pPr indent="-285750" lvl="2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ts val="16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Arnav Daultani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2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ts val="16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Ferdi Fadillah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2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ts val="16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Daniel Adejumo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1"/>
          <p:cNvSpPr txBox="1"/>
          <p:nvPr/>
        </p:nvSpPr>
        <p:spPr>
          <a:xfrm>
            <a:off x="515050" y="3305708"/>
            <a:ext cx="4029536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Science Bootcamp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Final Project Presentation - Fall 2025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Instructor: Shaahid Ahmed Nadeem 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December 1</a:t>
            </a:r>
            <a:r>
              <a:rPr b="1" baseline="30000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</a:t>
            </a:r>
            <a:r>
              <a:rPr b="1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2025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"/>
          <p:cNvSpPr/>
          <p:nvPr/>
        </p:nvSpPr>
        <p:spPr>
          <a:xfrm>
            <a:off x="-4757" y="-37262"/>
            <a:ext cx="9161611" cy="1076662"/>
          </a:xfrm>
          <a:prstGeom prst="rect">
            <a:avLst/>
          </a:prstGeom>
          <a:solidFill>
            <a:srgbClr val="5703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2"/>
          <p:cNvPicPr preferRelativeResize="0"/>
          <p:nvPr/>
        </p:nvPicPr>
        <p:blipFill rotWithShape="1">
          <a:blip r:embed="rId3">
            <a:alphaModFix/>
          </a:blip>
          <a:srcRect b="-348" l="52" r="-48" t="68008"/>
          <a:stretch/>
        </p:blipFill>
        <p:spPr>
          <a:xfrm>
            <a:off x="-9525" y="-30912"/>
            <a:ext cx="9166382" cy="129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"/>
          <p:cNvPicPr preferRelativeResize="0"/>
          <p:nvPr/>
        </p:nvPicPr>
        <p:blipFill rotWithShape="1">
          <a:blip r:embed="rId4">
            <a:alphaModFix/>
          </a:blip>
          <a:srcRect b="0" l="0" r="51580" t="0"/>
          <a:stretch/>
        </p:blipFill>
        <p:spPr>
          <a:xfrm>
            <a:off x="258140" y="329313"/>
            <a:ext cx="1441197" cy="65539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"/>
          <p:cNvSpPr txBox="1"/>
          <p:nvPr/>
        </p:nvSpPr>
        <p:spPr>
          <a:xfrm>
            <a:off x="2906524" y="705741"/>
            <a:ext cx="3206751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&amp; Indicators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"/>
          <p:cNvSpPr txBox="1"/>
          <p:nvPr/>
        </p:nvSpPr>
        <p:spPr>
          <a:xfrm>
            <a:off x="3963900" y="29490"/>
            <a:ext cx="10920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 A R T   0 1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"/>
          <p:cNvSpPr txBox="1"/>
          <p:nvPr/>
        </p:nvSpPr>
        <p:spPr>
          <a:xfrm>
            <a:off x="2338462" y="1595423"/>
            <a:ext cx="5638783" cy="553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6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List of Data Sources: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1" name="Google Shape;18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78650" y="2024529"/>
            <a:ext cx="480611" cy="4806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"/>
          <p:cNvSpPr txBox="1"/>
          <p:nvPr/>
        </p:nvSpPr>
        <p:spPr>
          <a:xfrm>
            <a:off x="3443636" y="2083560"/>
            <a:ext cx="54066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ACS: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Income, Poverty, Unemployment</a:t>
            </a:r>
            <a:endParaRPr/>
          </a:p>
        </p:txBody>
      </p:sp>
      <p:pic>
        <p:nvPicPr>
          <p:cNvPr id="183" name="Google Shape;18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78649" y="2644652"/>
            <a:ext cx="480610" cy="48061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"/>
          <p:cNvSpPr txBox="1"/>
          <p:nvPr/>
        </p:nvSpPr>
        <p:spPr>
          <a:xfrm>
            <a:off x="3443636" y="2668197"/>
            <a:ext cx="4533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County Health Rankings: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Life Expectancy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78649" y="3301429"/>
            <a:ext cx="480612" cy="37559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"/>
          <p:cNvSpPr txBox="1"/>
          <p:nvPr/>
        </p:nvSpPr>
        <p:spPr>
          <a:xfrm>
            <a:off x="3462272" y="3301429"/>
            <a:ext cx="491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Geography: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 &amp; NY Counties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"/>
          <p:cNvSpPr txBox="1"/>
          <p:nvPr/>
        </p:nvSpPr>
        <p:spPr>
          <a:xfrm>
            <a:off x="776988" y="5271632"/>
            <a:ext cx="6373800" cy="14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Key Points:</a:t>
            </a:r>
            <a:endParaRPr/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“We combine economic + health indicators to capture real living conditions.”</a:t>
            </a:r>
            <a:endParaRPr/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“These 4 features are simple, interpretable, and widely used for social wellbeing.”</a:t>
            </a:r>
            <a:endParaRPr/>
          </a:p>
        </p:txBody>
      </p:sp>
      <p:pic>
        <p:nvPicPr>
          <p:cNvPr id="188" name="Google Shape;188;p2"/>
          <p:cNvPicPr preferRelativeResize="0"/>
          <p:nvPr/>
        </p:nvPicPr>
        <p:blipFill rotWithShape="1">
          <a:blip r:embed="rId8">
            <a:alphaModFix/>
          </a:blip>
          <a:srcRect b="0" l="27488" r="27488" t="0"/>
          <a:stretch/>
        </p:blipFill>
        <p:spPr>
          <a:xfrm>
            <a:off x="7329702" y="4217215"/>
            <a:ext cx="1814298" cy="2108835"/>
          </a:xfrm>
          <a:custGeom>
            <a:rect b="b" l="l" r="r" t="t"/>
            <a:pathLst>
              <a:path extrusionOk="0" h="6857999" w="6657973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89" name="Google Shape;189;p2"/>
          <p:cNvPicPr preferRelativeResize="0"/>
          <p:nvPr/>
        </p:nvPicPr>
        <p:blipFill rotWithShape="1">
          <a:blip r:embed="rId9">
            <a:alphaModFix/>
          </a:blip>
          <a:srcRect b="0" l="27260" r="27260" t="0"/>
          <a:stretch/>
        </p:blipFill>
        <p:spPr>
          <a:xfrm flipH="1">
            <a:off x="-9525" y="1542784"/>
            <a:ext cx="1930812" cy="2228850"/>
          </a:xfrm>
          <a:custGeom>
            <a:rect b="b" l="l" r="r" t="t"/>
            <a:pathLst>
              <a:path extrusionOk="0" h="6857999" w="6657973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90" name="Google Shape;190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71069" y="3890065"/>
            <a:ext cx="5185661" cy="121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6350" y="191421"/>
            <a:ext cx="153675" cy="14463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5"/>
          <p:cNvSpPr txBox="1"/>
          <p:nvPr/>
        </p:nvSpPr>
        <p:spPr>
          <a:xfrm>
            <a:off x="7085248" y="-39792"/>
            <a:ext cx="2124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mg8786@nyu.edu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mahdi-ghadimi-a5200a210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+1 (917)944-5293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github.com/mahdighadimii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mahdighadimi.wordpress.com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 b="23609" l="17190" r="15844" t="23561"/>
          <a:stretch/>
        </p:blipFill>
        <p:spPr>
          <a:xfrm>
            <a:off x="6961202" y="31699"/>
            <a:ext cx="155593" cy="122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5"/>
          <p:cNvPicPr preferRelativeResize="0"/>
          <p:nvPr/>
        </p:nvPicPr>
        <p:blipFill rotWithShape="1">
          <a:blip r:embed="rId5">
            <a:alphaModFix/>
          </a:blip>
          <a:srcRect b="20552" l="28088" r="27837" t="20606"/>
          <a:stretch/>
        </p:blipFill>
        <p:spPr>
          <a:xfrm>
            <a:off x="6956350" y="376756"/>
            <a:ext cx="184001" cy="18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64417" y="580036"/>
            <a:ext cx="170449" cy="17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5"/>
          <p:cNvPicPr preferRelativeResize="0"/>
          <p:nvPr/>
        </p:nvPicPr>
        <p:blipFill rotWithShape="1">
          <a:blip r:embed="rId7">
            <a:alphaModFix/>
          </a:blip>
          <a:srcRect b="11881" l="21940" r="21739" t="11805"/>
          <a:stretch/>
        </p:blipFill>
        <p:spPr>
          <a:xfrm rot="10800000">
            <a:off x="6971512" y="768239"/>
            <a:ext cx="153675" cy="15616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5"/>
          <p:cNvSpPr/>
          <p:nvPr/>
        </p:nvSpPr>
        <p:spPr>
          <a:xfrm>
            <a:off x="-4757" y="-37262"/>
            <a:ext cx="9161700" cy="1076700"/>
          </a:xfrm>
          <a:prstGeom prst="rect">
            <a:avLst/>
          </a:prstGeom>
          <a:solidFill>
            <a:srgbClr val="5703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5"/>
          <p:cNvPicPr preferRelativeResize="0"/>
          <p:nvPr/>
        </p:nvPicPr>
        <p:blipFill rotWithShape="1">
          <a:blip r:embed="rId8">
            <a:alphaModFix/>
          </a:blip>
          <a:srcRect b="-347" l="50" r="-48" t="68007"/>
          <a:stretch/>
        </p:blipFill>
        <p:spPr>
          <a:xfrm>
            <a:off x="-9525" y="-30912"/>
            <a:ext cx="9166383" cy="1294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"/>
          <p:cNvPicPr preferRelativeResize="0"/>
          <p:nvPr/>
        </p:nvPicPr>
        <p:blipFill rotWithShape="1">
          <a:blip r:embed="rId9">
            <a:alphaModFix/>
          </a:blip>
          <a:srcRect b="0" l="0" r="51580" t="0"/>
          <a:stretch/>
        </p:blipFill>
        <p:spPr>
          <a:xfrm>
            <a:off x="258140" y="329313"/>
            <a:ext cx="1441198" cy="65539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5"/>
          <p:cNvSpPr txBox="1"/>
          <p:nvPr/>
        </p:nvSpPr>
        <p:spPr>
          <a:xfrm>
            <a:off x="3117770" y="741179"/>
            <a:ext cx="3355288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Constructing TPI</a:t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5"/>
          <p:cNvSpPr txBox="1"/>
          <p:nvPr/>
        </p:nvSpPr>
        <p:spPr>
          <a:xfrm>
            <a:off x="3963900" y="29490"/>
            <a:ext cx="10920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 A R T   0 2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" name="Google Shape;206;p5"/>
          <p:cNvPicPr preferRelativeResize="0"/>
          <p:nvPr/>
        </p:nvPicPr>
        <p:blipFill rotWithShape="1">
          <a:blip r:embed="rId10">
            <a:alphaModFix/>
          </a:blip>
          <a:srcRect b="0" l="27502" r="27502" t="0"/>
          <a:stretch/>
        </p:blipFill>
        <p:spPr>
          <a:xfrm>
            <a:off x="7329702" y="4217215"/>
            <a:ext cx="1814298" cy="2108835"/>
          </a:xfrm>
          <a:custGeom>
            <a:rect b="b" l="l" r="r" t="t"/>
            <a:pathLst>
              <a:path extrusionOk="0" h="6857999" w="6657973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07" name="Google Shape;207;p5"/>
          <p:cNvPicPr preferRelativeResize="0"/>
          <p:nvPr/>
        </p:nvPicPr>
        <p:blipFill rotWithShape="1">
          <a:blip r:embed="rId11">
            <a:alphaModFix/>
          </a:blip>
          <a:srcRect b="0" l="25594" r="25593" t="0"/>
          <a:stretch/>
        </p:blipFill>
        <p:spPr>
          <a:xfrm flipH="1">
            <a:off x="-9525" y="1542784"/>
            <a:ext cx="1930812" cy="2228850"/>
          </a:xfrm>
          <a:custGeom>
            <a:rect b="b" l="l" r="r" t="t"/>
            <a:pathLst>
              <a:path extrusionOk="0" h="6857999" w="6657973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08" name="Google Shape;208;p5"/>
          <p:cNvSpPr txBox="1"/>
          <p:nvPr/>
        </p:nvSpPr>
        <p:spPr>
          <a:xfrm>
            <a:off x="2236508" y="1700168"/>
            <a:ext cx="5638783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6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How TPI Is Built:</a:t>
            </a:r>
            <a:endParaRPr/>
          </a:p>
        </p:txBody>
      </p:sp>
      <p:sp>
        <p:nvSpPr>
          <p:cNvPr id="209" name="Google Shape;209;p5"/>
          <p:cNvSpPr txBox="1"/>
          <p:nvPr/>
        </p:nvSpPr>
        <p:spPr>
          <a:xfrm>
            <a:off x="2120595" y="2137362"/>
            <a:ext cx="63738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1: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Standardize all variables (Z-scores)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2: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Build a composite wellbeing score: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3: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Normalize TPI to a 0 – 100 scale</a:t>
            </a:r>
            <a:endParaRPr/>
          </a:p>
        </p:txBody>
      </p:sp>
      <p:sp>
        <p:nvSpPr>
          <p:cNvPr id="210" name="Google Shape;210;p5"/>
          <p:cNvSpPr txBox="1"/>
          <p:nvPr/>
        </p:nvSpPr>
        <p:spPr>
          <a:xfrm>
            <a:off x="2389512" y="3169866"/>
            <a:ext cx="5659081" cy="60176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1" name="Google Shape;211;p5"/>
          <p:cNvSpPr txBox="1"/>
          <p:nvPr/>
        </p:nvSpPr>
        <p:spPr>
          <a:xfrm>
            <a:off x="1172412" y="4727027"/>
            <a:ext cx="5582975" cy="1468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Key Insights: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Income &amp; life expectancy improve prosperity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Poverty &amp; unemployment reduce it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final index is more people-centered than GDP or markets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-4757" y="-37262"/>
            <a:ext cx="9161611" cy="1076662"/>
          </a:xfrm>
          <a:prstGeom prst="rect">
            <a:avLst/>
          </a:prstGeom>
          <a:solidFill>
            <a:srgbClr val="5703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32"/>
          <p:cNvPicPr preferRelativeResize="0"/>
          <p:nvPr/>
        </p:nvPicPr>
        <p:blipFill rotWithShape="1">
          <a:blip r:embed="rId3">
            <a:alphaModFix/>
          </a:blip>
          <a:srcRect b="-348" l="52" r="-48" t="68008"/>
          <a:stretch/>
        </p:blipFill>
        <p:spPr>
          <a:xfrm>
            <a:off x="-9525" y="-30912"/>
            <a:ext cx="9166382" cy="129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 rotWithShape="1">
          <a:blip r:embed="rId4">
            <a:alphaModFix/>
          </a:blip>
          <a:srcRect b="0" l="0" r="51580" t="0"/>
          <a:stretch/>
        </p:blipFill>
        <p:spPr>
          <a:xfrm>
            <a:off x="258140" y="329313"/>
            <a:ext cx="1441197" cy="65539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 txBox="1"/>
          <p:nvPr/>
        </p:nvSpPr>
        <p:spPr>
          <a:xfrm>
            <a:off x="2498505" y="734026"/>
            <a:ext cx="4790941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Prosperity Tiers (Clustering)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32"/>
          <p:cNvSpPr txBox="1"/>
          <p:nvPr/>
        </p:nvSpPr>
        <p:spPr>
          <a:xfrm>
            <a:off x="3963900" y="29490"/>
            <a:ext cx="10920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 A R T   0 3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1" name="Google Shape;221;p32"/>
          <p:cNvPicPr preferRelativeResize="0"/>
          <p:nvPr/>
        </p:nvPicPr>
        <p:blipFill rotWithShape="1">
          <a:blip r:embed="rId5">
            <a:alphaModFix/>
          </a:blip>
          <a:srcRect b="0" l="27502" r="27502" t="0"/>
          <a:stretch/>
        </p:blipFill>
        <p:spPr>
          <a:xfrm>
            <a:off x="7329702" y="4217215"/>
            <a:ext cx="1814298" cy="2108835"/>
          </a:xfrm>
          <a:custGeom>
            <a:rect b="b" l="l" r="r" t="t"/>
            <a:pathLst>
              <a:path extrusionOk="0" h="6857999" w="6657973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9855" y="1643965"/>
            <a:ext cx="4461448" cy="2914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05391" y="1698657"/>
            <a:ext cx="3995925" cy="270228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 txBox="1"/>
          <p:nvPr/>
        </p:nvSpPr>
        <p:spPr>
          <a:xfrm>
            <a:off x="1886000" y="1325595"/>
            <a:ext cx="5638783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6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K-Means (k=3): Low / Moderate / High Prosperity</a:t>
            </a:r>
            <a:endParaRPr/>
          </a:p>
        </p:txBody>
      </p:sp>
      <p:sp>
        <p:nvSpPr>
          <p:cNvPr id="225" name="Google Shape;225;p32"/>
          <p:cNvSpPr txBox="1"/>
          <p:nvPr/>
        </p:nvSpPr>
        <p:spPr>
          <a:xfrm>
            <a:off x="816814" y="4495044"/>
            <a:ext cx="4077162" cy="2349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What the Clusters Show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Prosperity: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Lower incomes, highest poverty &amp; unemployment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Lower life expectancy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Moderate Prosperity: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Middle-class counties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Prosperity: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income + high health outcomes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Mostly Bay Area, LA suburbs, and NYC metro</a:t>
            </a:r>
            <a:endParaRPr/>
          </a:p>
        </p:txBody>
      </p:sp>
      <p:sp>
        <p:nvSpPr>
          <p:cNvPr id="226" name="Google Shape;226;p32"/>
          <p:cNvSpPr txBox="1"/>
          <p:nvPr/>
        </p:nvSpPr>
        <p:spPr>
          <a:xfrm>
            <a:off x="4747254" y="4411556"/>
            <a:ext cx="2279775" cy="17201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Talking Points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“Even across two very different states, the tiers look surprisingly similar.”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“Prosperity inequality is real and sharply visible.”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6350" y="191421"/>
            <a:ext cx="153675" cy="14463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3"/>
          <p:cNvSpPr txBox="1"/>
          <p:nvPr/>
        </p:nvSpPr>
        <p:spPr>
          <a:xfrm>
            <a:off x="7085248" y="-39792"/>
            <a:ext cx="2124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mg8786@nyu.edu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mahdi-ghadimi-a5200a210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+1 (917)944-5293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github.com/mahdighadimii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mahdighadimi.wordpress.com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33"/>
          <p:cNvPicPr preferRelativeResize="0"/>
          <p:nvPr/>
        </p:nvPicPr>
        <p:blipFill rotWithShape="1">
          <a:blip r:embed="rId4">
            <a:alphaModFix/>
          </a:blip>
          <a:srcRect b="23609" l="17190" r="15844" t="23561"/>
          <a:stretch/>
        </p:blipFill>
        <p:spPr>
          <a:xfrm>
            <a:off x="6961202" y="31699"/>
            <a:ext cx="155593" cy="122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 rotWithShape="1">
          <a:blip r:embed="rId5">
            <a:alphaModFix/>
          </a:blip>
          <a:srcRect b="20552" l="28088" r="27837" t="20606"/>
          <a:stretch/>
        </p:blipFill>
        <p:spPr>
          <a:xfrm>
            <a:off x="6956350" y="376756"/>
            <a:ext cx="184001" cy="18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64417" y="580036"/>
            <a:ext cx="170449" cy="17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 rotWithShape="1">
          <a:blip r:embed="rId7">
            <a:alphaModFix/>
          </a:blip>
          <a:srcRect b="11881" l="21940" r="21739" t="11805"/>
          <a:stretch/>
        </p:blipFill>
        <p:spPr>
          <a:xfrm rot="10800000">
            <a:off x="6971512" y="768239"/>
            <a:ext cx="153675" cy="15616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/>
          <p:nvPr/>
        </p:nvSpPr>
        <p:spPr>
          <a:xfrm>
            <a:off x="-4757" y="-37262"/>
            <a:ext cx="9161700" cy="1076700"/>
          </a:xfrm>
          <a:prstGeom prst="rect">
            <a:avLst/>
          </a:prstGeom>
          <a:solidFill>
            <a:srgbClr val="5703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33"/>
          <p:cNvPicPr preferRelativeResize="0"/>
          <p:nvPr/>
        </p:nvPicPr>
        <p:blipFill rotWithShape="1">
          <a:blip r:embed="rId8">
            <a:alphaModFix/>
          </a:blip>
          <a:srcRect b="-347" l="50" r="-48" t="68007"/>
          <a:stretch/>
        </p:blipFill>
        <p:spPr>
          <a:xfrm>
            <a:off x="-9525" y="-30912"/>
            <a:ext cx="9166383" cy="1294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3"/>
          <p:cNvPicPr preferRelativeResize="0"/>
          <p:nvPr/>
        </p:nvPicPr>
        <p:blipFill rotWithShape="1">
          <a:blip r:embed="rId9">
            <a:alphaModFix/>
          </a:blip>
          <a:srcRect b="0" l="0" r="51580" t="0"/>
          <a:stretch/>
        </p:blipFill>
        <p:spPr>
          <a:xfrm>
            <a:off x="258140" y="329313"/>
            <a:ext cx="1441198" cy="65539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3"/>
          <p:cNvSpPr txBox="1"/>
          <p:nvPr/>
        </p:nvSpPr>
        <p:spPr>
          <a:xfrm>
            <a:off x="2009134" y="710782"/>
            <a:ext cx="5725089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 DRIVES HIGH PROSPERITY?</a:t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33"/>
          <p:cNvSpPr txBox="1"/>
          <p:nvPr/>
        </p:nvSpPr>
        <p:spPr>
          <a:xfrm>
            <a:off x="3963900" y="29490"/>
            <a:ext cx="10920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 A R T   0 4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2" name="Google Shape;242;p33"/>
          <p:cNvPicPr preferRelativeResize="0"/>
          <p:nvPr/>
        </p:nvPicPr>
        <p:blipFill rotWithShape="1">
          <a:blip r:embed="rId10">
            <a:alphaModFix/>
          </a:blip>
          <a:srcRect b="0" l="27502" r="27502" t="0"/>
          <a:stretch/>
        </p:blipFill>
        <p:spPr>
          <a:xfrm>
            <a:off x="7329702" y="4217215"/>
            <a:ext cx="1814298" cy="2108835"/>
          </a:xfrm>
          <a:custGeom>
            <a:rect b="b" l="l" r="r" t="t"/>
            <a:pathLst>
              <a:path extrusionOk="0" h="6857999" w="6657973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43" name="Google Shape;243;p33"/>
          <p:cNvPicPr preferRelativeResize="0"/>
          <p:nvPr/>
        </p:nvPicPr>
        <p:blipFill rotWithShape="1">
          <a:blip r:embed="rId11">
            <a:alphaModFix/>
          </a:blip>
          <a:srcRect b="0" l="27325" r="27325" t="0"/>
          <a:stretch/>
        </p:blipFill>
        <p:spPr>
          <a:xfrm flipH="1">
            <a:off x="-9525" y="1542784"/>
            <a:ext cx="1930812" cy="2228850"/>
          </a:xfrm>
          <a:custGeom>
            <a:rect b="b" l="l" r="r" t="t"/>
            <a:pathLst>
              <a:path extrusionOk="0" h="6857999" w="6657973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44" name="Google Shape;244;p33"/>
          <p:cNvSpPr txBox="1"/>
          <p:nvPr/>
        </p:nvSpPr>
        <p:spPr>
          <a:xfrm>
            <a:off x="2120595" y="1432532"/>
            <a:ext cx="6802717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6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Regression: Which Features Predict High Prosperity?</a:t>
            </a:r>
            <a:endParaRPr/>
          </a:p>
        </p:txBody>
      </p:sp>
      <p:sp>
        <p:nvSpPr>
          <p:cNvPr id="245" name="Google Shape;245;p33"/>
          <p:cNvSpPr txBox="1"/>
          <p:nvPr/>
        </p:nvSpPr>
        <p:spPr>
          <a:xfrm>
            <a:off x="494085" y="4050767"/>
            <a:ext cx="4611847" cy="2828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Interpretation: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Poverty (strong negative)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Higher poverty dramatically reduces odds of high prosperity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Unemployment (negative)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Weak labor markets lower prosperity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Life expectancy (positive)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Healthiest counties tend to be prosperous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Income (small positive)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Once poverty &amp; unemployment are included, income adds less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3"/>
          <p:cNvSpPr txBox="1"/>
          <p:nvPr/>
        </p:nvSpPr>
        <p:spPr>
          <a:xfrm>
            <a:off x="5298702" y="4688555"/>
            <a:ext cx="1972203" cy="116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Takeaway: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“Poverty reduction and employment matter more than income alone.”</a:t>
            </a:r>
            <a:endParaRPr/>
          </a:p>
        </p:txBody>
      </p:sp>
      <p:pic>
        <p:nvPicPr>
          <p:cNvPr id="247" name="Google Shape;247;p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603176" y="1846412"/>
            <a:ext cx="4430011" cy="2553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6350" y="191421"/>
            <a:ext cx="153675" cy="14463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4"/>
          <p:cNvSpPr txBox="1"/>
          <p:nvPr/>
        </p:nvSpPr>
        <p:spPr>
          <a:xfrm>
            <a:off x="7085248" y="-39792"/>
            <a:ext cx="2124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mg8786@nyu.edu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mahdi-ghadimi-a5200a210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+1 (917)944-5293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github.com/mahdighadimii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mahdighadimi.wordpress.com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34"/>
          <p:cNvPicPr preferRelativeResize="0"/>
          <p:nvPr/>
        </p:nvPicPr>
        <p:blipFill rotWithShape="1">
          <a:blip r:embed="rId4">
            <a:alphaModFix/>
          </a:blip>
          <a:srcRect b="23609" l="17190" r="15844" t="23561"/>
          <a:stretch/>
        </p:blipFill>
        <p:spPr>
          <a:xfrm>
            <a:off x="6961202" y="31699"/>
            <a:ext cx="155593" cy="122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 rotWithShape="1">
          <a:blip r:embed="rId5">
            <a:alphaModFix/>
          </a:blip>
          <a:srcRect b="20552" l="28088" r="27837" t="20606"/>
          <a:stretch/>
        </p:blipFill>
        <p:spPr>
          <a:xfrm>
            <a:off x="6956350" y="376756"/>
            <a:ext cx="184001" cy="18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64417" y="580036"/>
            <a:ext cx="170449" cy="17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 rotWithShape="1">
          <a:blip r:embed="rId7">
            <a:alphaModFix/>
          </a:blip>
          <a:srcRect b="11881" l="21940" r="21739" t="11805"/>
          <a:stretch/>
        </p:blipFill>
        <p:spPr>
          <a:xfrm rot="10800000">
            <a:off x="6971512" y="768239"/>
            <a:ext cx="153675" cy="15616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4"/>
          <p:cNvSpPr/>
          <p:nvPr/>
        </p:nvSpPr>
        <p:spPr>
          <a:xfrm>
            <a:off x="-4757" y="-37262"/>
            <a:ext cx="9161700" cy="1076700"/>
          </a:xfrm>
          <a:prstGeom prst="rect">
            <a:avLst/>
          </a:prstGeom>
          <a:solidFill>
            <a:srgbClr val="5703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34"/>
          <p:cNvPicPr preferRelativeResize="0"/>
          <p:nvPr/>
        </p:nvPicPr>
        <p:blipFill rotWithShape="1">
          <a:blip r:embed="rId8">
            <a:alphaModFix/>
          </a:blip>
          <a:srcRect b="-347" l="50" r="-48" t="68007"/>
          <a:stretch/>
        </p:blipFill>
        <p:spPr>
          <a:xfrm>
            <a:off x="-9525" y="-30912"/>
            <a:ext cx="9166383" cy="1294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 rotWithShape="1">
          <a:blip r:embed="rId9">
            <a:alphaModFix/>
          </a:blip>
          <a:srcRect b="0" l="0" r="51580" t="0"/>
          <a:stretch/>
        </p:blipFill>
        <p:spPr>
          <a:xfrm>
            <a:off x="258140" y="329313"/>
            <a:ext cx="1441198" cy="65539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 txBox="1"/>
          <p:nvPr/>
        </p:nvSpPr>
        <p:spPr>
          <a:xfrm>
            <a:off x="2657154" y="729945"/>
            <a:ext cx="3829691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MARKETS VS PEOPLE</a:t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34"/>
          <p:cNvSpPr txBox="1"/>
          <p:nvPr/>
        </p:nvSpPr>
        <p:spPr>
          <a:xfrm>
            <a:off x="3963900" y="29490"/>
            <a:ext cx="10920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 A R T   0 5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3" name="Google Shape;263;p34"/>
          <p:cNvPicPr preferRelativeResize="0"/>
          <p:nvPr/>
        </p:nvPicPr>
        <p:blipFill rotWithShape="1">
          <a:blip r:embed="rId10">
            <a:alphaModFix/>
          </a:blip>
          <a:srcRect b="0" l="21322" r="21322" t="0"/>
          <a:stretch/>
        </p:blipFill>
        <p:spPr>
          <a:xfrm>
            <a:off x="7329702" y="4572297"/>
            <a:ext cx="1814298" cy="2108835"/>
          </a:xfrm>
          <a:custGeom>
            <a:rect b="b" l="l" r="r" t="t"/>
            <a:pathLst>
              <a:path extrusionOk="0" h="6857999" w="6657973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 rotWithShape="1">
          <a:blip r:embed="rId11">
            <a:alphaModFix/>
          </a:blip>
          <a:srcRect b="0" l="21143" r="21142" t="0"/>
          <a:stretch/>
        </p:blipFill>
        <p:spPr>
          <a:xfrm flipH="1">
            <a:off x="-9525" y="1542784"/>
            <a:ext cx="1930812" cy="2228850"/>
          </a:xfrm>
          <a:custGeom>
            <a:rect b="b" l="l" r="r" t="t"/>
            <a:pathLst>
              <a:path extrusionOk="0" h="6857999" w="6657973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65" name="Google Shape;265;p34"/>
          <p:cNvSpPr txBox="1"/>
          <p:nvPr/>
        </p:nvSpPr>
        <p:spPr>
          <a:xfrm>
            <a:off x="1108541" y="1363587"/>
            <a:ext cx="6802717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6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S&amp;P 500 Volatility vs. Stable TPI</a:t>
            </a:r>
            <a:endParaRPr/>
          </a:p>
        </p:txBody>
      </p:sp>
      <p:sp>
        <p:nvSpPr>
          <p:cNvPr id="266" name="Google Shape;266;p34"/>
          <p:cNvSpPr txBox="1"/>
          <p:nvPr/>
        </p:nvSpPr>
        <p:spPr>
          <a:xfrm>
            <a:off x="615200" y="4543456"/>
            <a:ext cx="4611847" cy="2314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Interpretation: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S&amp;P 500 jumps daily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due to speculation, news, investor sentiment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TPI is stable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reflecting actual community wellbeing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contrast proves: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“Financial markets ≠ community prosperity.”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4"/>
          <p:cNvSpPr txBox="1"/>
          <p:nvPr/>
        </p:nvSpPr>
        <p:spPr>
          <a:xfrm>
            <a:off x="5298701" y="4977292"/>
            <a:ext cx="1972203" cy="116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Takeaway: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“The stock market cannot be used to measure how well people are living.”</a:t>
            </a:r>
            <a:endParaRPr/>
          </a:p>
        </p:txBody>
      </p:sp>
      <p:pic>
        <p:nvPicPr>
          <p:cNvPr id="268" name="Google Shape;268;p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54623" y="1736865"/>
            <a:ext cx="5656635" cy="2894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6350" y="191421"/>
            <a:ext cx="153675" cy="14463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5"/>
          <p:cNvSpPr txBox="1"/>
          <p:nvPr/>
        </p:nvSpPr>
        <p:spPr>
          <a:xfrm>
            <a:off x="7085248" y="-39792"/>
            <a:ext cx="2124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mg8786@nyu.edu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mahdi-ghadimi-a5200a210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+1 (917)944-5293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github.com/mahdighadimii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mahdighadimi.wordpress.com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35"/>
          <p:cNvPicPr preferRelativeResize="0"/>
          <p:nvPr/>
        </p:nvPicPr>
        <p:blipFill rotWithShape="1">
          <a:blip r:embed="rId4">
            <a:alphaModFix/>
          </a:blip>
          <a:srcRect b="23609" l="17190" r="15844" t="23561"/>
          <a:stretch/>
        </p:blipFill>
        <p:spPr>
          <a:xfrm>
            <a:off x="6961202" y="31699"/>
            <a:ext cx="155593" cy="122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5"/>
          <p:cNvPicPr preferRelativeResize="0"/>
          <p:nvPr/>
        </p:nvPicPr>
        <p:blipFill rotWithShape="1">
          <a:blip r:embed="rId5">
            <a:alphaModFix/>
          </a:blip>
          <a:srcRect b="20552" l="28088" r="27837" t="20606"/>
          <a:stretch/>
        </p:blipFill>
        <p:spPr>
          <a:xfrm>
            <a:off x="6956350" y="376756"/>
            <a:ext cx="184001" cy="18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64417" y="580036"/>
            <a:ext cx="170449" cy="17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5"/>
          <p:cNvPicPr preferRelativeResize="0"/>
          <p:nvPr/>
        </p:nvPicPr>
        <p:blipFill rotWithShape="1">
          <a:blip r:embed="rId7">
            <a:alphaModFix/>
          </a:blip>
          <a:srcRect b="11881" l="21940" r="21739" t="11805"/>
          <a:stretch/>
        </p:blipFill>
        <p:spPr>
          <a:xfrm rot="10800000">
            <a:off x="6971512" y="768239"/>
            <a:ext cx="153675" cy="15616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/>
          <p:nvPr/>
        </p:nvSpPr>
        <p:spPr>
          <a:xfrm>
            <a:off x="-4757" y="-37262"/>
            <a:ext cx="9161700" cy="1076700"/>
          </a:xfrm>
          <a:prstGeom prst="rect">
            <a:avLst/>
          </a:prstGeom>
          <a:solidFill>
            <a:srgbClr val="5703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35"/>
          <p:cNvPicPr preferRelativeResize="0"/>
          <p:nvPr/>
        </p:nvPicPr>
        <p:blipFill rotWithShape="1">
          <a:blip r:embed="rId8">
            <a:alphaModFix/>
          </a:blip>
          <a:srcRect b="-347" l="50" r="-48" t="68007"/>
          <a:stretch/>
        </p:blipFill>
        <p:spPr>
          <a:xfrm>
            <a:off x="-9525" y="-30912"/>
            <a:ext cx="9166383" cy="1294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 rotWithShape="1">
          <a:blip r:embed="rId9">
            <a:alphaModFix/>
          </a:blip>
          <a:srcRect b="0" l="0" r="51580" t="0"/>
          <a:stretch/>
        </p:blipFill>
        <p:spPr>
          <a:xfrm>
            <a:off x="258140" y="329313"/>
            <a:ext cx="1441198" cy="65539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5"/>
          <p:cNvSpPr txBox="1"/>
          <p:nvPr/>
        </p:nvSpPr>
        <p:spPr>
          <a:xfrm>
            <a:off x="3033363" y="737523"/>
            <a:ext cx="2953071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REGIONAL VIEW</a:t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35"/>
          <p:cNvSpPr txBox="1"/>
          <p:nvPr/>
        </p:nvSpPr>
        <p:spPr>
          <a:xfrm>
            <a:off x="3963900" y="29490"/>
            <a:ext cx="10920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 A R T   0 6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35"/>
          <p:cNvSpPr txBox="1"/>
          <p:nvPr/>
        </p:nvSpPr>
        <p:spPr>
          <a:xfrm>
            <a:off x="1042650" y="5103506"/>
            <a:ext cx="46119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Regions: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NYC Metro – High prosperity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Upstate NY – Much more  Mixed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County – High but very uneven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CA – Many inland counties struggling</a:t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5135656" y="5406529"/>
            <a:ext cx="2365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Takeaway: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“Prosperity is place-based, geography explains a lot.”</a:t>
            </a:r>
            <a:endParaRPr/>
          </a:p>
        </p:txBody>
      </p:sp>
      <p:pic>
        <p:nvPicPr>
          <p:cNvPr id="286" name="Google Shape;286;p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4661" y="1236276"/>
            <a:ext cx="6790469" cy="391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6350" y="191421"/>
            <a:ext cx="153675" cy="14463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7"/>
          <p:cNvSpPr txBox="1"/>
          <p:nvPr/>
        </p:nvSpPr>
        <p:spPr>
          <a:xfrm>
            <a:off x="7085248" y="-39792"/>
            <a:ext cx="2124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mg8786@nyu.edu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mahdi-ghadimi-a5200a210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+1 (917)944-5293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github.com/mahdighadimii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mahdighadimi.wordpress.com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37"/>
          <p:cNvPicPr preferRelativeResize="0"/>
          <p:nvPr/>
        </p:nvPicPr>
        <p:blipFill rotWithShape="1">
          <a:blip r:embed="rId4">
            <a:alphaModFix/>
          </a:blip>
          <a:srcRect b="23609" l="17190" r="15844" t="23561"/>
          <a:stretch/>
        </p:blipFill>
        <p:spPr>
          <a:xfrm>
            <a:off x="6961202" y="31699"/>
            <a:ext cx="155593" cy="122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7"/>
          <p:cNvPicPr preferRelativeResize="0"/>
          <p:nvPr/>
        </p:nvPicPr>
        <p:blipFill rotWithShape="1">
          <a:blip r:embed="rId5">
            <a:alphaModFix/>
          </a:blip>
          <a:srcRect b="20552" l="28088" r="27837" t="20606"/>
          <a:stretch/>
        </p:blipFill>
        <p:spPr>
          <a:xfrm>
            <a:off x="6956350" y="376756"/>
            <a:ext cx="184001" cy="18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64417" y="580036"/>
            <a:ext cx="170449" cy="17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7"/>
          <p:cNvPicPr preferRelativeResize="0"/>
          <p:nvPr/>
        </p:nvPicPr>
        <p:blipFill rotWithShape="1">
          <a:blip r:embed="rId7">
            <a:alphaModFix/>
          </a:blip>
          <a:srcRect b="11881" l="21940" r="21739" t="11805"/>
          <a:stretch/>
        </p:blipFill>
        <p:spPr>
          <a:xfrm rot="10800000">
            <a:off x="6971512" y="768239"/>
            <a:ext cx="153675" cy="15616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7"/>
          <p:cNvSpPr/>
          <p:nvPr/>
        </p:nvSpPr>
        <p:spPr>
          <a:xfrm>
            <a:off x="-4757" y="-37262"/>
            <a:ext cx="9161700" cy="1076700"/>
          </a:xfrm>
          <a:prstGeom prst="rect">
            <a:avLst/>
          </a:prstGeom>
          <a:solidFill>
            <a:srgbClr val="5703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37"/>
          <p:cNvPicPr preferRelativeResize="0"/>
          <p:nvPr/>
        </p:nvPicPr>
        <p:blipFill rotWithShape="1">
          <a:blip r:embed="rId8">
            <a:alphaModFix/>
          </a:blip>
          <a:srcRect b="-347" l="50" r="-48" t="68007"/>
          <a:stretch/>
        </p:blipFill>
        <p:spPr>
          <a:xfrm>
            <a:off x="-9525" y="-30912"/>
            <a:ext cx="9166383" cy="1294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7"/>
          <p:cNvPicPr preferRelativeResize="0"/>
          <p:nvPr/>
        </p:nvPicPr>
        <p:blipFill rotWithShape="1">
          <a:blip r:embed="rId9">
            <a:alphaModFix/>
          </a:blip>
          <a:srcRect b="0" l="0" r="51580" t="0"/>
          <a:stretch/>
        </p:blipFill>
        <p:spPr>
          <a:xfrm>
            <a:off x="258140" y="329313"/>
            <a:ext cx="1441198" cy="65539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7"/>
          <p:cNvSpPr txBox="1"/>
          <p:nvPr/>
        </p:nvSpPr>
        <p:spPr>
          <a:xfrm>
            <a:off x="3033363" y="737523"/>
            <a:ext cx="3415062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FINAL TAKEAWAYS</a:t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37"/>
          <p:cNvSpPr txBox="1"/>
          <p:nvPr/>
        </p:nvSpPr>
        <p:spPr>
          <a:xfrm>
            <a:off x="3963900" y="29490"/>
            <a:ext cx="10920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 A R T   0 7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2" name="Google Shape;302;p37"/>
          <p:cNvPicPr preferRelativeResize="0"/>
          <p:nvPr/>
        </p:nvPicPr>
        <p:blipFill rotWithShape="1">
          <a:blip r:embed="rId10">
            <a:alphaModFix/>
          </a:blip>
          <a:srcRect b="0" l="27488" r="27488" t="0"/>
          <a:stretch/>
        </p:blipFill>
        <p:spPr>
          <a:xfrm>
            <a:off x="7329702" y="4572297"/>
            <a:ext cx="1814298" cy="2108835"/>
          </a:xfrm>
          <a:custGeom>
            <a:rect b="b" l="l" r="r" t="t"/>
            <a:pathLst>
              <a:path extrusionOk="0" h="6857999" w="6657973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03" name="Google Shape;303;p37"/>
          <p:cNvPicPr preferRelativeResize="0"/>
          <p:nvPr/>
        </p:nvPicPr>
        <p:blipFill rotWithShape="1">
          <a:blip r:embed="rId11">
            <a:alphaModFix/>
          </a:blip>
          <a:srcRect b="0" l="6686" r="6686" t="0"/>
          <a:stretch/>
        </p:blipFill>
        <p:spPr>
          <a:xfrm flipH="1">
            <a:off x="-9525" y="1542784"/>
            <a:ext cx="1930812" cy="2228850"/>
          </a:xfrm>
          <a:custGeom>
            <a:rect b="b" l="l" r="r" t="t"/>
            <a:pathLst>
              <a:path extrusionOk="0" h="6857999" w="6657973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04" name="Google Shape;304;p37"/>
          <p:cNvSpPr txBox="1"/>
          <p:nvPr/>
        </p:nvSpPr>
        <p:spPr>
          <a:xfrm>
            <a:off x="2498178" y="1771077"/>
            <a:ext cx="5445672" cy="1991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What We Learned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people-centered index reveals inequality that GDP masks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Poverty, unemployment, and health are the strongest drivers of prosperity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stock market is not a wellbeing indicator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Regional analysis shows deep internal inequality within states</a:t>
            </a:r>
            <a:endParaRPr/>
          </a:p>
        </p:txBody>
      </p:sp>
      <p:sp>
        <p:nvSpPr>
          <p:cNvPr id="305" name="Google Shape;305;p37"/>
          <p:cNvSpPr txBox="1"/>
          <p:nvPr/>
        </p:nvSpPr>
        <p:spPr>
          <a:xfrm>
            <a:off x="1514475" y="4642692"/>
            <a:ext cx="4933950" cy="1345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Future Extensions: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education, environment, job risk, healthcare access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 causal inference or time-series trends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Expand national TPI for all U.S. counties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24663" cy="4561846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7"/>
          <p:cNvSpPr txBox="1"/>
          <p:nvPr/>
        </p:nvSpPr>
        <p:spPr>
          <a:xfrm>
            <a:off x="1111350" y="4850321"/>
            <a:ext cx="6921300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481F67"/>
                </a:solidFill>
                <a:latin typeface="Montserrat"/>
                <a:ea typeface="Montserrat"/>
                <a:cs typeface="Montserrat"/>
                <a:sym typeface="Montserrat"/>
              </a:rPr>
              <a:t>Thank you for your attention!</a:t>
            </a:r>
            <a:endParaRPr b="1" i="0" sz="2800" u="none" cap="none" strike="noStrike">
              <a:solidFill>
                <a:srgbClr val="481F6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black and white sign with white letters&#10;&#10;AI-generated content may be incorrect." id="312" name="Google Shape;31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1920" y="3926225"/>
            <a:ext cx="3305175" cy="519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cology 16x9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S103098889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Ecology">
      <a:dk1>
        <a:srgbClr val="4D3E2F"/>
      </a:dk1>
      <a:lt1>
        <a:srgbClr val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